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1" r:id="rId5"/>
    <p:sldId id="280" r:id="rId6"/>
    <p:sldId id="276" r:id="rId7"/>
    <p:sldId id="277" r:id="rId8"/>
    <p:sldId id="278" r:id="rId9"/>
    <p:sldId id="285" r:id="rId10"/>
    <p:sldId id="282" r:id="rId11"/>
    <p:sldId id="283" r:id="rId12"/>
    <p:sldId id="284" r:id="rId13"/>
  </p:sldIdLst>
  <p:sldSz cx="12192000" cy="6858000"/>
  <p:notesSz cx="6858000" cy="9144000"/>
  <p:defaultTextStyle>
    <a:defPPr rtl="0"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Statistik över födda</a:t>
            </a:r>
            <a:r>
              <a:rPr lang="sv-SE" baseline="0" dirty="0"/>
              <a:t> valpar per år och procent av hur många som gått jaktprov samt gått utställningar på dessa. </a:t>
            </a:r>
            <a:endParaRPr lang="sv-S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Valpar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Blad1!$A$2:$A$10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Blad1!$B$2:$B$10</c:f>
              <c:numCache>
                <c:formatCode>General</c:formatCode>
                <c:ptCount val="9"/>
                <c:pt idx="0">
                  <c:v>61</c:v>
                </c:pt>
                <c:pt idx="1">
                  <c:v>48</c:v>
                </c:pt>
                <c:pt idx="2">
                  <c:v>63</c:v>
                </c:pt>
                <c:pt idx="3">
                  <c:v>13</c:v>
                </c:pt>
                <c:pt idx="4">
                  <c:v>24</c:v>
                </c:pt>
                <c:pt idx="5">
                  <c:v>26</c:v>
                </c:pt>
                <c:pt idx="6">
                  <c:v>16</c:v>
                </c:pt>
                <c:pt idx="7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75-44A9-8A77-5F0B02209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6564280"/>
        <c:axId val="875393960"/>
      </c:barChart>
      <c:lineChart>
        <c:grouping val="standard"/>
        <c:varyColors val="0"/>
        <c:ser>
          <c:idx val="1"/>
          <c:order val="1"/>
          <c:tx>
            <c:strRef>
              <c:f>Blad1!$C$1</c:f>
              <c:strCache>
                <c:ptCount val="1"/>
                <c:pt idx="0">
                  <c:v>Utställningar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Blad1!$A$2:$A$10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Blad1!$C$2:$C$10</c:f>
              <c:numCache>
                <c:formatCode>0.00%</c:formatCode>
                <c:ptCount val="9"/>
                <c:pt idx="0">
                  <c:v>0.54100000000000004</c:v>
                </c:pt>
                <c:pt idx="1">
                  <c:v>0.41670000000000001</c:v>
                </c:pt>
                <c:pt idx="2">
                  <c:v>0.41270000000000001</c:v>
                </c:pt>
                <c:pt idx="3">
                  <c:v>0.15379999999999999</c:v>
                </c:pt>
                <c:pt idx="4">
                  <c:v>0.75</c:v>
                </c:pt>
                <c:pt idx="5">
                  <c:v>0.5</c:v>
                </c:pt>
                <c:pt idx="6">
                  <c:v>0.3125</c:v>
                </c:pt>
                <c:pt idx="7">
                  <c:v>0.53059999999999996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75-44A9-8A77-5F0B0220922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Prov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Blad1!$A$2:$A$10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Blad1!$D$2:$D$10</c:f>
              <c:numCache>
                <c:formatCode>0.00%</c:formatCode>
                <c:ptCount val="9"/>
                <c:pt idx="0">
                  <c:v>0.16389999999999999</c:v>
                </c:pt>
                <c:pt idx="1">
                  <c:v>0.1042</c:v>
                </c:pt>
                <c:pt idx="2">
                  <c:v>9.5200000000000007E-2</c:v>
                </c:pt>
                <c:pt idx="3">
                  <c:v>7.6899999999999996E-2</c:v>
                </c:pt>
                <c:pt idx="4">
                  <c:v>0.16669999999999999</c:v>
                </c:pt>
                <c:pt idx="5">
                  <c:v>7.6899999999999996E-2</c:v>
                </c:pt>
                <c:pt idx="6">
                  <c:v>0.125</c:v>
                </c:pt>
                <c:pt idx="7">
                  <c:v>8.1600000000000006E-2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75-44A9-8A77-5F0B0220922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.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Blad1!$A$2:$A$10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Blad1!$E$2:$E$10</c:f>
              <c:numCache>
                <c:formatCode>0.00%</c:formatCode>
                <c:ptCount val="9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C75-44A9-8A77-5F0B02209225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.3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Blad1!$A$2:$A$10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Blad1!$F$2:$F$10</c:f>
              <c:numCache>
                <c:formatCode>0.00%</c:formatCode>
                <c:ptCount val="9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C75-44A9-8A77-5F0B02209225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.2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Blad1!$A$2:$A$10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Blad1!$G$2:$G$10</c:f>
              <c:numCache>
                <c:formatCode>0.00%</c:formatCode>
                <c:ptCount val="9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C75-44A9-8A77-5F0B02209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8458424"/>
        <c:axId val="918456984"/>
      </c:lineChart>
      <c:catAx>
        <c:axId val="346564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75393960"/>
        <c:crosses val="autoZero"/>
        <c:auto val="1"/>
        <c:lblAlgn val="ctr"/>
        <c:lblOffset val="100"/>
        <c:noMultiLvlLbl val="0"/>
      </c:catAx>
      <c:valAx>
        <c:axId val="875393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6564280"/>
        <c:crosses val="autoZero"/>
        <c:crossBetween val="between"/>
      </c:valAx>
      <c:valAx>
        <c:axId val="918456984"/>
        <c:scaling>
          <c:logBase val="2"/>
          <c:orientation val="minMax"/>
          <c:max val="1"/>
          <c:min val="1.0000000000000002E-2"/>
        </c:scaling>
        <c:delete val="0"/>
        <c:axPos val="r"/>
        <c:numFmt formatCode="0.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18458424"/>
        <c:crosses val="max"/>
        <c:crossBetween val="between"/>
      </c:valAx>
      <c:catAx>
        <c:axId val="918458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184569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Antal prov som gåtts per år.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1.4545454545454545E-2"/>
          <c:y val="0.18564614605938362"/>
          <c:w val="0.97090909090909094"/>
          <c:h val="0.647119784742630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Antal löshundsprovprov / år</c:v>
                </c:pt>
                <c:pt idx="1">
                  <c:v>Antal prisprov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47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68-4435-959D-2A9FF80B718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Antal löshundsprovprov / år</c:v>
                </c:pt>
                <c:pt idx="1">
                  <c:v>Antal prisprov</c:v>
                </c:pt>
              </c:strCache>
            </c:strRef>
          </c:cat>
          <c:val>
            <c:numRef>
              <c:f>Blad1!$C$2:$C$3</c:f>
              <c:numCache>
                <c:formatCode>General</c:formatCode>
                <c:ptCount val="2"/>
                <c:pt idx="0">
                  <c:v>31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68-4435-959D-2A9FF80B718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Antal löshundsprovprov / år</c:v>
                </c:pt>
                <c:pt idx="1">
                  <c:v>Antal prisprov</c:v>
                </c:pt>
              </c:strCache>
            </c:strRef>
          </c:cat>
          <c:val>
            <c:numRef>
              <c:f>Blad1!$D$2:$D$3</c:f>
              <c:numCache>
                <c:formatCode>General</c:formatCode>
                <c:ptCount val="2"/>
                <c:pt idx="0">
                  <c:v>26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68-4435-959D-2A9FF80B718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Antal löshundsprovprov / år</c:v>
                </c:pt>
                <c:pt idx="1">
                  <c:v>Antal prisprov</c:v>
                </c:pt>
              </c:strCache>
            </c:strRef>
          </c:cat>
          <c:val>
            <c:numRef>
              <c:f>Blad1!$E$2:$E$3</c:f>
              <c:numCache>
                <c:formatCode>General</c:formatCode>
                <c:ptCount val="2"/>
                <c:pt idx="0">
                  <c:v>27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68-4435-959D-2A9FF80B718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Antal löshundsprovprov / år</c:v>
                </c:pt>
                <c:pt idx="1">
                  <c:v>Antal prisprov</c:v>
                </c:pt>
              </c:strCache>
            </c:strRef>
          </c:cat>
          <c:val>
            <c:numRef>
              <c:f>Blad1!$F$2:$F$3</c:f>
              <c:numCache>
                <c:formatCode>General</c:formatCode>
                <c:ptCount val="2"/>
                <c:pt idx="0">
                  <c:v>19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68-4435-959D-2A9FF80B718A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Antal löshundsprovprov / år</c:v>
                </c:pt>
                <c:pt idx="1">
                  <c:v>Antal prisprov</c:v>
                </c:pt>
              </c:strCache>
            </c:strRef>
          </c:cat>
          <c:val>
            <c:numRef>
              <c:f>Blad1!$G$2:$G$3</c:f>
              <c:numCache>
                <c:formatCode>General</c:formatCode>
                <c:ptCount val="2"/>
                <c:pt idx="0">
                  <c:v>11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68-4435-959D-2A9FF80B718A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Antal löshundsprovprov / år</c:v>
                </c:pt>
                <c:pt idx="1">
                  <c:v>Antal prisprov</c:v>
                </c:pt>
              </c:strCache>
            </c:strRef>
          </c:cat>
          <c:val>
            <c:numRef>
              <c:f>Blad1!$H$2:$H$3</c:f>
              <c:numCache>
                <c:formatCode>General</c:formatCode>
                <c:ptCount val="2"/>
                <c:pt idx="0">
                  <c:v>11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68-4435-959D-2A9FF80B718A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Antal löshundsprovprov / år</c:v>
                </c:pt>
                <c:pt idx="1">
                  <c:v>Antal prisprov</c:v>
                </c:pt>
              </c:strCache>
            </c:strRef>
          </c:cat>
          <c:val>
            <c:numRef>
              <c:f>Blad1!$I$2:$I$3</c:f>
              <c:numCache>
                <c:formatCode>General</c:formatCode>
                <c:ptCount val="2"/>
                <c:pt idx="0">
                  <c:v>13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C68-4435-959D-2A9FF80B718A}"/>
            </c:ext>
          </c:extLst>
        </c:ser>
        <c:ser>
          <c:idx val="8"/>
          <c:order val="8"/>
          <c:tx>
            <c:strRef>
              <c:f>Blad1!$J$1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Antal löshundsprovprov / år</c:v>
                </c:pt>
                <c:pt idx="1">
                  <c:v>Antal prisprov</c:v>
                </c:pt>
              </c:strCache>
            </c:strRef>
          </c:cat>
          <c:val>
            <c:numRef>
              <c:f>Blad1!$J$2:$J$3</c:f>
              <c:numCache>
                <c:formatCode>General</c:formatCode>
                <c:ptCount val="2"/>
                <c:pt idx="0">
                  <c:v>6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C68-4435-959D-2A9FF80B718A}"/>
            </c:ext>
          </c:extLst>
        </c:ser>
        <c:ser>
          <c:idx val="9"/>
          <c:order val="9"/>
          <c:tx>
            <c:strRef>
              <c:f>Blad1!$K$1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Antal löshundsprovprov / år</c:v>
                </c:pt>
                <c:pt idx="1">
                  <c:v>Antal prisprov</c:v>
                </c:pt>
              </c:strCache>
            </c:strRef>
          </c:cat>
          <c:val>
            <c:numRef>
              <c:f>Blad1!$K$2:$K$3</c:f>
              <c:numCache>
                <c:formatCode>General</c:formatCode>
                <c:ptCount val="2"/>
                <c:pt idx="0">
                  <c:v>8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C68-4435-959D-2A9FF80B71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20798128"/>
        <c:axId val="478445808"/>
      </c:barChart>
      <c:catAx>
        <c:axId val="420798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78445808"/>
        <c:crosses val="autoZero"/>
        <c:auto val="1"/>
        <c:lblAlgn val="ctr"/>
        <c:lblOffset val="100"/>
        <c:noMultiLvlLbl val="0"/>
      </c:catAx>
      <c:valAx>
        <c:axId val="4784458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0798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5108B81-AE36-4BE3-97AD-EE54B9676ACC}" type="datetime1">
              <a:rPr lang="sv-SE" smtClean="0"/>
              <a:t>2024-11-27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D2A2551-A97A-41BA-8506-864E9B1B7F1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1417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 noProof="0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798E1-75B4-499B-B8C1-886AEB5A6E16}" type="datetime1">
              <a:rPr lang="sv-SE" noProof="0" smtClean="0"/>
              <a:pPr/>
              <a:t>2024-11-27</a:t>
            </a:fld>
            <a:endParaRPr lang="sv-SE" noProof="0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v-SE" noProof="0" dirty="0"/>
              <a:t>Redigera format för bakgrundstext</a:t>
            </a:r>
          </a:p>
          <a:p>
            <a:pPr lvl="1" rtl="0"/>
            <a:r>
              <a:rPr lang="sv-SE" noProof="0" dirty="0"/>
              <a:t>Nivå två</a:t>
            </a:r>
          </a:p>
          <a:p>
            <a:pPr lvl="2" rtl="0"/>
            <a:r>
              <a:rPr lang="sv-SE" noProof="0" dirty="0"/>
              <a:t>Nivå tre</a:t>
            </a:r>
          </a:p>
          <a:p>
            <a:pPr lvl="3" rtl="0"/>
            <a:r>
              <a:rPr lang="sv-SE" noProof="0" dirty="0"/>
              <a:t>Nivå fyra</a:t>
            </a:r>
          </a:p>
          <a:p>
            <a:pPr lvl="4" rtl="0"/>
            <a:r>
              <a:rPr lang="sv-SE" noProof="0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 noProof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448EA56-9E57-4CE6-BE55-CAC1FDCAA019}" type="slidenum">
              <a:rPr lang="sv-SE" noProof="0" smtClean="0"/>
              <a:t>‹#›</a:t>
            </a:fld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1602517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448EA56-9E57-4CE6-BE55-CAC1FDCAA019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029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rtlCol="0" anchor="b">
            <a:normAutofit/>
          </a:bodyPr>
          <a:lstStyle>
            <a:lvl1pPr algn="l">
              <a:defRPr sz="6600"/>
            </a:lvl1pPr>
          </a:lstStyle>
          <a:p>
            <a:pPr rt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 rtlCol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sv-SE" noProof="0"/>
              <a:t>Klicka här för att ändra mall för underrubrikformat</a:t>
            </a:r>
            <a:endParaRPr lang="sv-SE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1FB81D-0BAA-4413-A9DC-6B7089C00E2E}" type="datetime1">
              <a:rPr lang="sv-SE" noProof="0" smtClean="0"/>
              <a:t>2024-11-27</a:t>
            </a:fld>
            <a:endParaRPr lang="sv-SE" noProof="0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 rtlCol="0"/>
          <a:lstStyle/>
          <a:p>
            <a:pPr rtl="0"/>
            <a:endParaRPr lang="sv-SE" noProof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 rtlCol="0"/>
          <a:lstStyle/>
          <a:p>
            <a:pPr rtl="0"/>
            <a:fld id="{6D22F896-40B5-4ADD-8801-0D06FADFA095}" type="slidenum">
              <a:rPr lang="sv-SE" noProof="0" smtClean="0"/>
              <a:t>‹#›</a:t>
            </a:fld>
            <a:endParaRPr lang="sv-SE" noProof="0" dirty="0"/>
          </a:p>
        </p:txBody>
      </p:sp>
      <p:cxnSp>
        <p:nvCxnSpPr>
          <p:cNvPr id="15" name="Rak koppling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" name="Platshållare 2 för vertikal text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sv-SE" noProof="0"/>
              <a:t>Klicka här för att ändra format på bakgrundstexten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  <a:endParaRPr lang="sv-SE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DB0EF8-E9CD-464F-8C2A-2170285F7D5E}" type="datetime1">
              <a:rPr lang="sv-SE" noProof="0" smtClean="0"/>
              <a:t>2024-11-27</a:t>
            </a:fld>
            <a:endParaRPr lang="sv-SE" noProof="0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v-SE" noProof="0" smtClean="0"/>
              <a:t>‹#›</a:t>
            </a:fld>
            <a:endParaRPr lang="sv-SE" noProof="0" dirty="0"/>
          </a:p>
        </p:txBody>
      </p:sp>
      <p:cxnSp>
        <p:nvCxnSpPr>
          <p:cNvPr id="26" name="Rak koppling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" name="Platshållare 2 för vertikal text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 rtlCol="0"/>
          <a:lstStyle/>
          <a:p>
            <a:pPr lvl="0" rtl="0"/>
            <a:r>
              <a:rPr lang="sv-SE" noProof="0"/>
              <a:t>Klicka här för att ändra format på bakgrundstexten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  <a:endParaRPr lang="sv-SE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329E1F-44F3-475A-90CD-4542939C540C}" type="datetime1">
              <a:rPr lang="sv-SE" noProof="0" smtClean="0"/>
              <a:t>2024-11-27</a:t>
            </a:fld>
            <a:endParaRPr lang="sv-SE" noProof="0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v-SE" noProof="0" smtClean="0"/>
              <a:t>‹#›</a:t>
            </a:fld>
            <a:endParaRPr lang="sv-SE" noProof="0" dirty="0"/>
          </a:p>
        </p:txBody>
      </p:sp>
      <p:cxnSp>
        <p:nvCxnSpPr>
          <p:cNvPr id="15" name="Rak koppling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tlCol="0" anchor="t"/>
          <a:lstStyle/>
          <a:p>
            <a:pPr lvl="0" rtl="0"/>
            <a:r>
              <a:rPr lang="sv-SE" noProof="0"/>
              <a:t>Klicka här för att ändra format på bakgrundstexten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  <a:endParaRPr lang="sv-SE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7B562E-AA2E-487B-9902-89AF7C07F645}" type="datetime1">
              <a:rPr lang="sv-SE" noProof="0" smtClean="0"/>
              <a:t>2024-11-27</a:t>
            </a:fld>
            <a:endParaRPr lang="sv-SE" noProof="0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v-SE" noProof="0" smtClean="0"/>
              <a:t>‹#›</a:t>
            </a:fld>
            <a:endParaRPr lang="sv-SE" noProof="0" dirty="0"/>
          </a:p>
        </p:txBody>
      </p:sp>
      <p:cxnSp>
        <p:nvCxnSpPr>
          <p:cNvPr id="33" name="Rak koppling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rtlCol="0" anchor="b">
            <a:normAutofit/>
          </a:bodyPr>
          <a:lstStyle>
            <a:lvl1pPr algn="l">
              <a:defRPr sz="3600"/>
            </a:lvl1pPr>
          </a:lstStyle>
          <a:p>
            <a:pPr rt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 rtlCol="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v-SE" noProof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C11519-351C-4E4A-8824-7B35A98767DC}" type="datetime1">
              <a:rPr lang="sv-SE" noProof="0" smtClean="0"/>
              <a:t>2024-11-27</a:t>
            </a:fld>
            <a:endParaRPr lang="sv-SE" noProof="0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v-SE" noProof="0" smtClean="0"/>
              <a:t>‹#›</a:t>
            </a:fld>
            <a:endParaRPr lang="sv-SE" noProof="0" dirty="0"/>
          </a:p>
        </p:txBody>
      </p:sp>
      <p:cxnSp>
        <p:nvCxnSpPr>
          <p:cNvPr id="15" name="Rak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 rtlCol="0"/>
          <a:lstStyle/>
          <a:p>
            <a:pPr rt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sv-SE" noProof="0"/>
              <a:t>Klicka här för att ändra format på bakgrundstexten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  <a:endParaRPr lang="sv-SE" noProof="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 rtlCol="0"/>
          <a:lstStyle/>
          <a:p>
            <a:pPr lvl="0" rtl="0"/>
            <a:r>
              <a:rPr lang="sv-SE" noProof="0"/>
              <a:t>Klicka här för att ändra format på bakgrundstexten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  <a:endParaRPr lang="sv-SE" noProof="0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B995CF-A021-47E1-8DDC-A0180DA72925}" type="datetime1">
              <a:rPr lang="sv-SE" noProof="0" smtClean="0"/>
              <a:t>2024-11-27</a:t>
            </a:fld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v-SE" noProof="0" smtClean="0"/>
              <a:t>‹#›</a:t>
            </a:fld>
            <a:endParaRPr lang="sv-SE" noProof="0" dirty="0"/>
          </a:p>
        </p:txBody>
      </p:sp>
      <p:cxnSp>
        <p:nvCxnSpPr>
          <p:cNvPr id="35" name="Rak koppling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 rtlCol="0"/>
          <a:lstStyle/>
          <a:p>
            <a:pPr rt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 noProof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 rtlCol="0"/>
          <a:lstStyle/>
          <a:p>
            <a:pPr lvl="0" rtl="0"/>
            <a:r>
              <a:rPr lang="sv-SE" noProof="0"/>
              <a:t>Klicka här för att ändra format på bakgrundstexten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  <a:endParaRPr lang="sv-SE" noProof="0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 noProof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 rtlCol="0"/>
          <a:lstStyle/>
          <a:p>
            <a:pPr lvl="0" rtl="0"/>
            <a:r>
              <a:rPr lang="sv-SE" noProof="0"/>
              <a:t>Klicka här för att ändra format på bakgrundstexten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  <a:endParaRPr lang="sv-SE" noProof="0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927760-89E0-4F86-B398-BE0A0EFB8EC3}" type="datetime1">
              <a:rPr lang="sv-SE" noProof="0" smtClean="0"/>
              <a:t>2024-11-27</a:t>
            </a:fld>
            <a:endParaRPr lang="sv-SE" noProof="0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v-SE" noProof="0" smtClean="0"/>
              <a:t>‹#›</a:t>
            </a:fld>
            <a:endParaRPr lang="sv-SE" noProof="0" dirty="0"/>
          </a:p>
        </p:txBody>
      </p:sp>
      <p:cxnSp>
        <p:nvCxnSpPr>
          <p:cNvPr id="29" name="Rak koppling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084A79-B319-4545-B19E-6CC490CE5D7B}" type="datetime1">
              <a:rPr lang="sv-SE" noProof="0" smtClean="0"/>
              <a:t>2024-11-27</a:t>
            </a:fld>
            <a:endParaRPr lang="sv-SE" noProof="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v-SE" noProof="0" smtClean="0"/>
              <a:t>‹#›</a:t>
            </a:fld>
            <a:endParaRPr lang="sv-SE" noProof="0" dirty="0"/>
          </a:p>
        </p:txBody>
      </p:sp>
      <p:cxnSp>
        <p:nvCxnSpPr>
          <p:cNvPr id="25" name="Rak koppling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119EFE-8681-4F1B-90DB-6802AD49FBD0}" type="datetime1">
              <a:rPr lang="sv-SE" noProof="0" smtClean="0"/>
              <a:t>2024-11-27</a:t>
            </a:fld>
            <a:endParaRPr lang="sv-SE" noProof="0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v-SE" noProof="0" smtClean="0"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rtlCol="0" anchor="b">
            <a:normAutofit/>
          </a:bodyPr>
          <a:lstStyle>
            <a:lvl1pPr algn="l">
              <a:defRPr sz="2400"/>
            </a:lvl1pPr>
          </a:lstStyle>
          <a:p>
            <a:pPr rt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rtlCol="0" anchor="ctr"/>
          <a:lstStyle>
            <a:lvl1pPr rtl="0">
              <a:defRPr/>
            </a:lvl1pPr>
          </a:lstStyle>
          <a:p>
            <a:pPr lvl="0" rtl="0"/>
            <a:r>
              <a:rPr lang="sv-SE" noProof="0"/>
              <a:t>Klicka här för att ändra format på bakgrundstexten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  <a:endParaRPr lang="sv-SE" noProof="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v-SE" noProof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DB1BA1F-70B2-4035-A230-78FC2B971E2E}" type="datetime1">
              <a:rPr lang="sv-SE" noProof="0" smtClean="0"/>
              <a:t>2024-11-27</a:t>
            </a:fld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v-SE" noProof="0" smtClean="0"/>
              <a:t>‹#›</a:t>
            </a:fld>
            <a:endParaRPr lang="sv-SE" noProof="0" dirty="0"/>
          </a:p>
        </p:txBody>
      </p:sp>
      <p:cxnSp>
        <p:nvCxnSpPr>
          <p:cNvPr id="17" name="Rak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ktangel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ktangel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" name="Platshållare 2 för bild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 rtlCol="0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v-SE" noProof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132B4010-911D-4143-B04E-5C8B02B61043}" type="datetime1">
              <a:rPr lang="sv-SE" noProof="0" smtClean="0"/>
              <a:t>2024-11-27</a:t>
            </a:fld>
            <a:endParaRPr lang="sv-SE" noProof="0" dirty="0"/>
          </a:p>
        </p:txBody>
      </p:sp>
      <p:sp>
        <p:nvSpPr>
          <p:cNvPr id="6" name="Platshållare 5 för sidfot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 rtlCol="0"/>
          <a:lstStyle/>
          <a:p>
            <a:pPr rtl="0"/>
            <a:endParaRPr lang="sv-SE" noProof="0" dirty="0"/>
          </a:p>
        </p:txBody>
      </p:sp>
      <p:sp>
        <p:nvSpPr>
          <p:cNvPr id="7" name="Platshållare 6 för bildnummer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v-SE" noProof="0" smtClean="0"/>
              <a:t>‹#›</a:t>
            </a:fld>
            <a:endParaRPr lang="sv-SE" noProof="0" dirty="0"/>
          </a:p>
        </p:txBody>
      </p:sp>
      <p:cxnSp>
        <p:nvCxnSpPr>
          <p:cNvPr id="31" name="Rak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Bild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562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Platshållare 1 för rubrik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sv-SE" noProof="0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v-SE" noProof="0" dirty="0"/>
              <a:t>Redigera format för bakgrundstext</a:t>
            </a:r>
          </a:p>
          <a:p>
            <a:pPr lvl="1" rtl="0"/>
            <a:r>
              <a:rPr lang="sv-SE" noProof="0" dirty="0"/>
              <a:t>Nivå två</a:t>
            </a:r>
          </a:p>
          <a:p>
            <a:pPr lvl="2" rtl="0"/>
            <a:r>
              <a:rPr lang="sv-SE" noProof="0" dirty="0"/>
              <a:t>Nivå tre</a:t>
            </a:r>
          </a:p>
          <a:p>
            <a:pPr lvl="3" rtl="0"/>
            <a:r>
              <a:rPr lang="sv-SE" noProof="0" dirty="0"/>
              <a:t>Nivå fyra</a:t>
            </a:r>
          </a:p>
          <a:p>
            <a:pPr lvl="4" rtl="0"/>
            <a:r>
              <a:rPr lang="sv-SE" noProof="0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F2F4720-E8C5-4F78-87D1-B5936BAD5AFD}" type="datetime1">
              <a:rPr lang="sv-SE" noProof="0" smtClean="0"/>
              <a:t>2024-11-27</a:t>
            </a:fld>
            <a:endParaRPr lang="sv-SE" noProof="0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sv-SE" noProof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rtl="0"/>
            <a:fld id="{6D22F896-40B5-4ADD-8801-0D06FADFA095}" type="slidenum">
              <a:rPr lang="sv-SE" noProof="0" smtClean="0"/>
              <a:pPr rtl="0"/>
              <a:t>‹#›</a:t>
            </a:fld>
            <a:endParaRPr lang="sv-SE" noProof="0" dirty="0"/>
          </a:p>
        </p:txBody>
      </p:sp>
      <p:cxnSp>
        <p:nvCxnSpPr>
          <p:cNvPr id="10" name="Rak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>
            <a:extLst>
              <a:ext uri="{FF2B5EF4-FFF2-40B4-BE49-F238E27FC236}">
                <a16:creationId xmlns:a16="http://schemas.microsoft.com/office/drawing/2014/main" id="{F0D265DC-2623-44DB-8FE1-DB41A2D5D2C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812" b="7812"/>
          <a:stretch/>
        </p:blipFill>
        <p:spPr>
          <a:xfrm>
            <a:off x="2" y="10"/>
            <a:ext cx="12191695" cy="6857990"/>
          </a:xfrm>
          <a:prstGeom prst="rect">
            <a:avLst/>
          </a:prstGeom>
        </p:spPr>
      </p:pic>
      <p:sp>
        <p:nvSpPr>
          <p:cNvPr id="20" name="Rektangulär 19">
            <a:extLst>
              <a:ext uri="{FF2B5EF4-FFF2-40B4-BE49-F238E27FC236}">
                <a16:creationId xmlns:a16="http://schemas.microsoft.com/office/drawing/2014/main" id="{6A0FFA78-985C-4F50-B21A-77045C7DF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0F4085-7B99-4890-84CA-8B28482C1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5511" y="3236470"/>
            <a:ext cx="6832500" cy="1252601"/>
          </a:xfrm>
        </p:spPr>
        <p:txBody>
          <a:bodyPr rtlCol="0">
            <a:normAutofit/>
          </a:bodyPr>
          <a:lstStyle/>
          <a:p>
            <a:r>
              <a:rPr lang="sv-SE" sz="4400" dirty="0">
                <a:solidFill>
                  <a:srgbClr val="FFFFFE"/>
                </a:solidFill>
              </a:rPr>
              <a:t>Informationsmöte</a:t>
            </a:r>
          </a:p>
        </p:txBody>
      </p:sp>
      <p:cxnSp>
        <p:nvCxnSpPr>
          <p:cNvPr id="22" name="Rak 21">
            <a:extLst>
              <a:ext uri="{FF2B5EF4-FFF2-40B4-BE49-F238E27FC236}">
                <a16:creationId xmlns:a16="http://schemas.microsoft.com/office/drawing/2014/main" id="{65409EC7-69B1-45CC-8FB7-1964C1AB6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>
            <a:solidFill>
              <a:schemeClr val="accent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Underrubrik 2">
            <a:extLst>
              <a:ext uri="{FF2B5EF4-FFF2-40B4-BE49-F238E27FC236}">
                <a16:creationId xmlns:a16="http://schemas.microsoft.com/office/drawing/2014/main" id="{6AFED8D9-CFCB-454D-A2A6-7F299E2D1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5511" y="4669144"/>
            <a:ext cx="6832499" cy="716529"/>
          </a:xfrm>
        </p:spPr>
        <p:txBody>
          <a:bodyPr rtlCol="0">
            <a:normAutofit/>
          </a:bodyPr>
          <a:lstStyle/>
          <a:p>
            <a:pPr rtl="0"/>
            <a:r>
              <a:rPr lang="sv-SE" sz="1600" dirty="0">
                <a:solidFill>
                  <a:srgbClr val="FFFFFE"/>
                </a:solidFill>
              </a:rPr>
              <a:t>Inför </a:t>
            </a:r>
            <a:r>
              <a:rPr lang="sv-SE" sz="1600" dirty="0" err="1">
                <a:solidFill>
                  <a:srgbClr val="FFFFFE"/>
                </a:solidFill>
              </a:rPr>
              <a:t>Inkorsningsprojekt</a:t>
            </a:r>
            <a:r>
              <a:rPr lang="sv-SE" sz="1600" dirty="0">
                <a:solidFill>
                  <a:srgbClr val="FFFFFE"/>
                </a:solidFill>
              </a:rPr>
              <a:t> för Svensk Vit Älghund</a:t>
            </a:r>
          </a:p>
        </p:txBody>
      </p:sp>
    </p:spTree>
    <p:extLst>
      <p:ext uri="{BB962C8B-B14F-4D97-AF65-F5344CB8AC3E}">
        <p14:creationId xmlns:p14="http://schemas.microsoft.com/office/powerpoint/2010/main" val="383720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308370-3D53-0B9F-2CD5-3452E66C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2CDB11-92FC-AE94-910E-6330C79C3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2021 på årsmötet bestämdes det att klubben skulle skicka in en ansökan om </a:t>
            </a:r>
            <a:r>
              <a:rPr lang="sv-SE" dirty="0" err="1"/>
              <a:t>inkorsning</a:t>
            </a:r>
            <a:r>
              <a:rPr lang="sv-SE" dirty="0"/>
              <a:t> till rasen. </a:t>
            </a:r>
            <a:br>
              <a:rPr lang="sv-SE" dirty="0"/>
            </a:br>
            <a:endParaRPr lang="sv-SE" dirty="0"/>
          </a:p>
          <a:p>
            <a:r>
              <a:rPr lang="sv-SE" dirty="0"/>
              <a:t>Varför ett </a:t>
            </a:r>
            <a:r>
              <a:rPr lang="sv-SE" dirty="0" err="1"/>
              <a:t>inkorsningsprojekt</a:t>
            </a:r>
            <a:endParaRPr lang="sv-SE" dirty="0"/>
          </a:p>
          <a:p>
            <a:r>
              <a:rPr lang="sv-SE" dirty="0"/>
              <a:t>Statistik (Registreringar, jaktprov </a:t>
            </a:r>
            <a:r>
              <a:rPr lang="sv-SE" dirty="0" err="1"/>
              <a:t>m.m</a:t>
            </a:r>
            <a:r>
              <a:rPr lang="sv-SE" dirty="0"/>
              <a:t>)</a:t>
            </a:r>
          </a:p>
          <a:p>
            <a:r>
              <a:rPr lang="sv-SE" dirty="0"/>
              <a:t>Genomgång av Ansökan om </a:t>
            </a:r>
            <a:r>
              <a:rPr lang="sv-SE" dirty="0" err="1"/>
              <a:t>inkorsningsprojekt</a:t>
            </a:r>
            <a:r>
              <a:rPr lang="sv-SE" dirty="0"/>
              <a:t> </a:t>
            </a:r>
          </a:p>
          <a:p>
            <a:r>
              <a:rPr lang="sv-SE" dirty="0"/>
              <a:t>Eventuella frågor 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604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07766B-121A-C2C1-D23F-90DFCBD25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</a:t>
            </a:r>
            <a:r>
              <a:rPr lang="sv-SE" dirty="0" err="1"/>
              <a:t>inkorsningsprojekt</a:t>
            </a:r>
            <a:r>
              <a:rPr lang="sv-SE" dirty="0"/>
              <a:t>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B953B6-6A25-200C-FEA5-0F9243953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Öka rasens Avelsbas som är låg. </a:t>
            </a:r>
          </a:p>
          <a:p>
            <a:r>
              <a:rPr lang="sv-SE" dirty="0"/>
              <a:t>Öka rasens jaktliga egenskaper. </a:t>
            </a:r>
          </a:p>
          <a:p>
            <a:r>
              <a:rPr lang="sv-SE" dirty="0"/>
              <a:t>Öka rasens hälsa. (tex. Ögon, allergier)</a:t>
            </a:r>
          </a:p>
          <a:p>
            <a:r>
              <a:rPr lang="sv-SE" dirty="0"/>
              <a:t>Bevara rasens mentalitet och </a:t>
            </a:r>
            <a:r>
              <a:rPr lang="sv-SE" dirty="0" err="1"/>
              <a:t>temperment</a:t>
            </a:r>
            <a:r>
              <a:rPr lang="sv-S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1374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D19EAB-38B1-3FEA-AC83-96C54D170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Statistik över hundar som använts i aveln sedan 1990. 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44A2A2C5-44E2-3E5D-1CE3-8C89F3ADEE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79" y="2311498"/>
            <a:ext cx="9604375" cy="820541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C3EDE05A-EB15-8798-EB9E-B9518F6DD461}"/>
              </a:ext>
            </a:extLst>
          </p:cNvPr>
          <p:cNvSpPr txBox="1"/>
          <p:nvPr/>
        </p:nvSpPr>
        <p:spPr>
          <a:xfrm>
            <a:off x="1451579" y="3331675"/>
            <a:ext cx="9928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Statistik på hundar som använts i aveln sedan 1990, rasen blev registrerad ras 1993. </a:t>
            </a:r>
            <a:br>
              <a:rPr lang="sv-SE" dirty="0"/>
            </a:br>
            <a:r>
              <a:rPr lang="sv-SE" dirty="0"/>
              <a:t>Snitt 11 individer / år senaste 10 åren. (Senaste 5 åren 8 individer) </a:t>
            </a:r>
            <a:br>
              <a:rPr lang="sv-SE" dirty="0"/>
            </a:br>
            <a:endParaRPr lang="sv-SE" dirty="0"/>
          </a:p>
          <a:p>
            <a:r>
              <a:rPr lang="sv-SE" dirty="0"/>
              <a:t>Snitt på 4 parningar per år senaste 5 åren. (snitt på 5,5 parningar per år senaste 10 åren)</a:t>
            </a:r>
          </a:p>
        </p:txBody>
      </p:sp>
    </p:spTree>
    <p:extLst>
      <p:ext uri="{BB962C8B-B14F-4D97-AF65-F5344CB8AC3E}">
        <p14:creationId xmlns:p14="http://schemas.microsoft.com/office/powerpoint/2010/main" val="4138523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44B834-17E6-6A8F-BB88-7F4D8D3C2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Registrerade hundar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0D1B6A-4BFB-01EF-FF76-A504484EA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dirty="0"/>
              <a:t>2023 – 26 </a:t>
            </a:r>
            <a:r>
              <a:rPr lang="sv-SE" dirty="0" err="1"/>
              <a:t>Registeringar</a:t>
            </a:r>
            <a:r>
              <a:rPr lang="sv-SE" dirty="0"/>
              <a:t>. </a:t>
            </a:r>
            <a:br>
              <a:rPr lang="sv-SE" dirty="0"/>
            </a:br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Dessa </a:t>
            </a:r>
            <a:r>
              <a:rPr lang="sv-SE" dirty="0" err="1"/>
              <a:t>registeringar</a:t>
            </a:r>
            <a:r>
              <a:rPr lang="sv-SE" dirty="0"/>
              <a:t> är alla registreringar i Sverige inklusive import.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Källa: SKK avelsdata. 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FBDD7FB-4D2A-CCE0-8C66-E73A037B8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7910" y="629636"/>
            <a:ext cx="4791744" cy="261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13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740A1797-A745-39D0-5510-7397CF9E37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994499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156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690E64-7246-ADB9-A77E-D8D531069FF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89213" y="657225"/>
            <a:ext cx="9602787" cy="1049338"/>
          </a:xfrm>
        </p:spPr>
        <p:txBody>
          <a:bodyPr/>
          <a:lstStyle/>
          <a:p>
            <a:r>
              <a:rPr lang="sv-SE" dirty="0"/>
              <a:t>Jaktprovs statistik 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1E8462A0-1427-8424-8772-E83EB6F03AD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95235686"/>
              </p:ext>
            </p:extLst>
          </p:nvPr>
        </p:nvGraphicFramePr>
        <p:xfrm>
          <a:off x="1293812" y="1436111"/>
          <a:ext cx="9604375" cy="3449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FCDFFFB3-5F81-D75C-782A-A6D80C004FB9}"/>
              </a:ext>
            </a:extLst>
          </p:cNvPr>
          <p:cNvSpPr txBox="1"/>
          <p:nvPr/>
        </p:nvSpPr>
        <p:spPr>
          <a:xfrm>
            <a:off x="2004291" y="4765964"/>
            <a:ext cx="8779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Procentuellt snitt senaste 9 åren: 49 % prisprov på proven som gåtts sedan 2014. </a:t>
            </a:r>
            <a:br>
              <a:rPr lang="sv-SE" dirty="0"/>
            </a:br>
            <a:r>
              <a:rPr lang="sv-SE" dirty="0"/>
              <a:t>Hittills 2024 har det gåtts 8 jaktprov. </a:t>
            </a:r>
            <a:br>
              <a:rPr lang="sv-SE" dirty="0"/>
            </a:br>
            <a:r>
              <a:rPr lang="sv-SE" dirty="0"/>
              <a:t>Ledhundprov är totalt 43 prov sedan 2014, 1 vildsvinsprov sedan 2014. </a:t>
            </a:r>
          </a:p>
        </p:txBody>
      </p:sp>
    </p:spTree>
    <p:extLst>
      <p:ext uri="{BB962C8B-B14F-4D97-AF65-F5344CB8AC3E}">
        <p14:creationId xmlns:p14="http://schemas.microsoft.com/office/powerpoint/2010/main" val="898235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25ADCB-F95A-2AF3-F3A2-312013AED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Genomgång av Ansökan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873C9F9-A016-1789-A391-EA92E8716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9910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3F939C-8A45-6A46-6556-AA57B9122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BCB2543-5BE9-879E-97BB-3565ADFCF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164410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7101_TF12191297.potx" id="{B68B9306-5FFC-4472-B2CC-3D5ED318CD93}" vid="{3272B199-AC5D-478C-B61B-6E539F5EC81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6810D84-4527-4F58-9012-70F97B4A7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2F5362-41A1-4270-9F69-10BBA654CA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84705B-9857-466E-B7C0-E9A49FB9FE6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Designen Galleri</Template>
  <TotalTime>11692</TotalTime>
  <Words>242</Words>
  <Application>Microsoft Office PowerPoint</Application>
  <PresentationFormat>Bredbild</PresentationFormat>
  <Paragraphs>31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Gill Sans MT</vt:lpstr>
      <vt:lpstr>Galleri</vt:lpstr>
      <vt:lpstr>Informationsmöte</vt:lpstr>
      <vt:lpstr>Agenda</vt:lpstr>
      <vt:lpstr>Varför inkorsningsprojekt?</vt:lpstr>
      <vt:lpstr>Statistik över hundar som använts i aveln sedan 1990. </vt:lpstr>
      <vt:lpstr>Registrerade hundar </vt:lpstr>
      <vt:lpstr>PowerPoint-presentation</vt:lpstr>
      <vt:lpstr>Jaktprovs statistik </vt:lpstr>
      <vt:lpstr>Genomgång av Ansökan</vt:lpstr>
      <vt:lpstr>Övriga 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Jessica Lindström</dc:creator>
  <cp:lastModifiedBy>Jessica Lindström</cp:lastModifiedBy>
  <cp:revision>4</cp:revision>
  <dcterms:created xsi:type="dcterms:W3CDTF">2024-11-05T19:34:42Z</dcterms:created>
  <dcterms:modified xsi:type="dcterms:W3CDTF">2024-12-01T11:39:50Z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